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9" r:id="rId5"/>
    <p:sldId id="260" r:id="rId6"/>
    <p:sldId id="258" r:id="rId7"/>
    <p:sldId id="261" r:id="rId8"/>
    <p:sldId id="264" r:id="rId9"/>
    <p:sldId id="265" r:id="rId10"/>
    <p:sldId id="263" r:id="rId11"/>
    <p:sldId id="267" r:id="rId12"/>
    <p:sldId id="266" r:id="rId13"/>
    <p:sldId id="270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4F924-8EBC-40B1-8730-85FCC9813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2DE78F-7FF0-4C31-AFEA-DE1F75163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A1534-5073-459D-83B8-AAAC0B1BF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8816-1BE5-430A-AFA2-DD6C304FB259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893AE-276B-401A-AC15-DC14E8061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7509D-1D53-4611-9E83-E18CDF7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17AA1-6F6E-43FA-95ED-4C5D0011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12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B4E5-5149-455F-B576-E5F91375E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2B69F0-6D17-4EAA-A6C7-5E75C629E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ECE80-F7AF-4564-B63C-E483D9B10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8816-1BE5-430A-AFA2-DD6C304FB259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E00EC-DE9F-4F34-B2B8-5CA046094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05291-A580-455F-BED2-F079FEAF7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17AA1-6F6E-43FA-95ED-4C5D0011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3AE329-6806-463E-AF22-9D0F3E71A2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34D1D-C744-4A3F-85BD-C369B4E3A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5FF98-8587-4B70-ADA7-6BDF15BD5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8816-1BE5-430A-AFA2-DD6C304FB259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9B1C5-EEF0-4596-A077-B2E8D31A3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B19C5-8E5A-4C06-BC80-094E586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17AA1-6F6E-43FA-95ED-4C5D0011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6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1AB6E-275B-4A58-8BE1-71B1F9B21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39D04-EFC2-491A-9073-EC306ECFF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6D229-FF02-4F9E-90B8-854BECC98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8816-1BE5-430A-AFA2-DD6C304FB259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2BA32-D749-43B0-9263-EB246CAD5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9FB93-8F52-42C3-88D7-53E701239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17AA1-6F6E-43FA-95ED-4C5D0011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4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37EA9-648D-4FF4-83A0-BCAF01124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48BC5-D072-46BA-9B35-36977A3AF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42B07-5FA0-4709-8008-BA11CA2EA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8816-1BE5-430A-AFA2-DD6C304FB259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6426C-0E20-4440-91A2-022523FB5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0681D-E0DA-4609-AEB6-BF897E1FE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17AA1-6F6E-43FA-95ED-4C5D0011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52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5C306-87C7-4F4A-BF33-70657AF0D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083F6-9164-4A90-9640-A84CC1B1FB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5F4F9-B5BB-46E6-8B2A-F093BAAD9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8231A-5291-48C5-B3B4-75226C9D5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8816-1BE5-430A-AFA2-DD6C304FB259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B86D38-DDAD-4C45-A84E-EACC834C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0FED2C-2F26-455C-A449-317102E9F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17AA1-6F6E-43FA-95ED-4C5D0011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22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0598E-744C-478B-A0BD-B8C93F92C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824C4-7E93-4312-BC5B-40407FE58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B46B53-CF6F-4CD2-8206-DB3DEEE5D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9EFA0D-51EC-4B2D-B704-2AA4BA7594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CA11E8-71B4-4AC5-9A2B-C56B538F6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B12227-6763-4454-82DF-000BE6AB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8816-1BE5-430A-AFA2-DD6C304FB259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2AF2BE-325B-4F57-8FF7-ABFC4EC8F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A1CF51-57D5-4E06-8BC2-1302850D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17AA1-6F6E-43FA-95ED-4C5D0011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3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E805A-7D23-4618-8259-52869711F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BFDC86-AEAC-47A8-872D-CD5BC4662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8816-1BE5-430A-AFA2-DD6C304FB259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1EE16C-576F-4685-A2FF-EB6BD9F6B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E2B2D-EC8C-40CC-8037-06A02B77A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17AA1-6F6E-43FA-95ED-4C5D0011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6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8295FE-A8B7-49A2-98EA-0FCB95B88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8816-1BE5-430A-AFA2-DD6C304FB259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E038C-07FD-409F-94D6-0BBDBB718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FEC85-58E4-474E-BA45-72D40AAA5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17AA1-6F6E-43FA-95ED-4C5D0011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9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D831F-5B99-45A5-A860-1D489AA48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5C31A-5C69-4FCA-B610-CFE914FDC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4F5D57-7B15-4F5F-8C49-846BF892E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E409A-C599-4B71-9F48-FF4E973D5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8816-1BE5-430A-AFA2-DD6C304FB259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F2A090-A1DC-4108-BA5C-1EC30777B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1E239B-BFDC-4904-8697-9B1B1588D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17AA1-6F6E-43FA-95ED-4C5D0011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1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3D6E8-A7D2-4887-902E-90E53C1A4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9CA70C-6EA3-4C06-B8B2-208726D32C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78202B-A65A-473E-8722-506230DF4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237A23-37DC-47AB-A967-44A57C680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8816-1BE5-430A-AFA2-DD6C304FB259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A09F9-2B96-4A9A-892C-1394656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E3BB3-A573-4705-87DB-110A31096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17AA1-6F6E-43FA-95ED-4C5D0011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C8D7BA-30B6-4888-ADDC-BE331ED15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E3096-FB04-4A35-B87C-3FE9A0743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9F003-CA05-4EA6-9DC3-15E972FF3C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8816-1BE5-430A-AFA2-DD6C304FB259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2911A-9D5E-451D-BE87-0E2E24BD9C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BE9CF-83CC-4406-97CC-495419BA40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17AA1-6F6E-43FA-95ED-4C5D0011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3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F4775-03AD-4A3B-B8A1-E54A0D737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Leviticus 23 - 25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C4D780-CC32-4D08-B885-D493D365A1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Feasts, Festivals, The Holy Place</a:t>
            </a:r>
          </a:p>
          <a:p>
            <a:r>
              <a:rPr lang="en-US" sz="4400" dirty="0">
                <a:solidFill>
                  <a:schemeClr val="bg1"/>
                </a:solidFill>
              </a:rPr>
              <a:t>Sabbath Year and the Year of Jubilee</a:t>
            </a:r>
          </a:p>
        </p:txBody>
      </p:sp>
    </p:spTree>
    <p:extLst>
      <p:ext uri="{BB962C8B-B14F-4D97-AF65-F5344CB8AC3E}">
        <p14:creationId xmlns:p14="http://schemas.microsoft.com/office/powerpoint/2010/main" val="1045581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C654C-56B6-4048-9262-8E10FBF57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Feast of Trumpets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727B4-49E2-44F8-B7FD-43EA327D6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Rosh </a:t>
            </a:r>
            <a:r>
              <a:rPr lang="en-US" dirty="0" err="1">
                <a:solidFill>
                  <a:schemeClr val="bg1"/>
                </a:solidFill>
              </a:rPr>
              <a:t>Hoshanah</a:t>
            </a:r>
            <a:r>
              <a:rPr lang="en-US" dirty="0">
                <a:solidFill>
                  <a:schemeClr val="bg1"/>
                </a:solidFill>
              </a:rPr>
              <a:t> – Blowing of the shofar (ram’s horn)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Jewish New Year going back to creation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Just happened September 18-20 (It is the year 5781 right  now)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Therefore, a time of beginnings, starting over, repentance and dedication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Tradition says God judges the world during the 10 days between the Festival of Trumpets and the Day of Atonement (Yom Kippur)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Therefore, 10 days of penitence follow</a:t>
            </a:r>
          </a:p>
          <a:p>
            <a:pPr lvl="2"/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Messianic Implications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Fulfilled in the second coming of Christ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Another beginning – eternity in heaven</a:t>
            </a:r>
          </a:p>
        </p:txBody>
      </p:sp>
    </p:spTree>
    <p:extLst>
      <p:ext uri="{BB962C8B-B14F-4D97-AF65-F5344CB8AC3E}">
        <p14:creationId xmlns:p14="http://schemas.microsoft.com/office/powerpoint/2010/main" val="12822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50F7B-5025-4E50-B60C-6F11C5401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Day of Atonement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13E19-B3A7-4864-83B1-87A38D60B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Yom Kippur – The Holy of Holies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Only one way to approach God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Always by blood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Messianic Applications - Book of Hebrews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Better High Priest – Hebrews 4:14-16; 5:1-7:28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Better Covenant – Hebrews 8:1-13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Better Tabernacle – Hebrews 9:1-10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Better Sacrifice – Hebrews 9:11-10:18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Better Altar – Hebrews 13:10-16</a:t>
            </a:r>
          </a:p>
        </p:txBody>
      </p:sp>
    </p:spTree>
    <p:extLst>
      <p:ext uri="{BB962C8B-B14F-4D97-AF65-F5344CB8AC3E}">
        <p14:creationId xmlns:p14="http://schemas.microsoft.com/office/powerpoint/2010/main" val="401924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04FD7-F0BF-4126-883C-7986EAFF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Feast of Tabernacles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D8984-84BA-448B-B466-EB6B88C1D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Reason for Feast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So that generations would remember they lived in tents when God delivered them from Egyptian slavery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Sometimes called the Feast of Ingathering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Messianic Implications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Remembering a time when they dwelt in temporary dwellings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Looking forward to a permanent dwelling place being established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Peter wrongfully applied this to the Mount of Transfiguration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Properly fulfilled in the establishment of Christ’s kingdom</a:t>
            </a:r>
          </a:p>
        </p:txBody>
      </p:sp>
    </p:spTree>
    <p:extLst>
      <p:ext uri="{BB962C8B-B14F-4D97-AF65-F5344CB8AC3E}">
        <p14:creationId xmlns:p14="http://schemas.microsoft.com/office/powerpoint/2010/main" val="159940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04FD7-F0BF-4126-883C-7986EAFF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D8984-84BA-448B-B466-EB6B88C1D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Passover was fulfilled on the day of the Feast by the death of Jesus</a:t>
            </a:r>
          </a:p>
          <a:p>
            <a:r>
              <a:rPr lang="en-US" dirty="0">
                <a:solidFill>
                  <a:schemeClr val="bg1"/>
                </a:solidFill>
              </a:rPr>
              <a:t>The Feast of Unleavened Bread was fulfilled by the sinlessness of His body being offered on the cross</a:t>
            </a:r>
          </a:p>
          <a:p>
            <a:r>
              <a:rPr lang="en-US" dirty="0">
                <a:solidFill>
                  <a:schemeClr val="bg1"/>
                </a:solidFill>
              </a:rPr>
              <a:t>The Feast of First-Fruits was fulfilled by the resurrection of Jesus</a:t>
            </a:r>
          </a:p>
          <a:p>
            <a:r>
              <a:rPr lang="en-US" dirty="0">
                <a:solidFill>
                  <a:schemeClr val="bg1"/>
                </a:solidFill>
              </a:rPr>
              <a:t>The Feast of Weeks was fulfilled by the birth of the Church the body of Christ</a:t>
            </a:r>
          </a:p>
          <a:p>
            <a:r>
              <a:rPr lang="en-US" dirty="0">
                <a:solidFill>
                  <a:schemeClr val="bg1"/>
                </a:solidFill>
              </a:rPr>
              <a:t>The Feasts of Trumpets will be fulfilled in the second coming of Christ</a:t>
            </a:r>
          </a:p>
          <a:p>
            <a:r>
              <a:rPr lang="en-US" dirty="0">
                <a:solidFill>
                  <a:schemeClr val="bg1"/>
                </a:solidFill>
              </a:rPr>
              <a:t>The Day of Atonement was fulfilled by Jesus blood being offered on the cross</a:t>
            </a:r>
          </a:p>
          <a:p>
            <a:r>
              <a:rPr lang="en-US" dirty="0">
                <a:solidFill>
                  <a:schemeClr val="bg1"/>
                </a:solidFill>
              </a:rPr>
              <a:t>The Feast of Tabernacles or Booths was fulfilled by the establishment of Christ’s kingdom</a:t>
            </a:r>
          </a:p>
        </p:txBody>
      </p:sp>
    </p:spTree>
    <p:extLst>
      <p:ext uri="{BB962C8B-B14F-4D97-AF65-F5344CB8AC3E}">
        <p14:creationId xmlns:p14="http://schemas.microsoft.com/office/powerpoint/2010/main" val="354229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917B1-F81C-4E16-87AB-AD3671813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6EA96-33B1-4C14-8E2D-C7C550FDC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5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D0CD8-491C-482A-BE0F-416C9FB4E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547"/>
            <a:ext cx="10515600" cy="637504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chemeClr val="bg1"/>
                </a:solidFill>
              </a:rPr>
              <a:t>Leviticus – Be Holy for I am Holy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643F5-DF78-45ED-960B-742586511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9710"/>
            <a:ext cx="10515600" cy="5375448"/>
          </a:xfrm>
        </p:spPr>
        <p:txBody>
          <a:bodyPr>
            <a:normAutofit fontScale="70000" lnSpcReduction="20000"/>
          </a:bodyPr>
          <a:lstStyle/>
          <a:p>
            <a:r>
              <a:rPr lang="en-US" sz="4600" b="1" dirty="0">
                <a:solidFill>
                  <a:srgbClr val="FF0000"/>
                </a:solidFill>
              </a:rPr>
              <a:t>1-7 – Rituals – Sacrifices</a:t>
            </a:r>
            <a:endParaRPr lang="en-US" sz="3600" b="1" dirty="0">
              <a:solidFill>
                <a:srgbClr val="FF0000"/>
              </a:solidFill>
            </a:endParaRPr>
          </a:p>
          <a:p>
            <a:pPr lvl="3"/>
            <a:r>
              <a:rPr lang="en-US" sz="3400" dirty="0">
                <a:solidFill>
                  <a:schemeClr val="bg1"/>
                </a:solidFill>
              </a:rPr>
              <a:t>Thank You – Grain Offering &amp; Fellowship Offering</a:t>
            </a:r>
          </a:p>
          <a:p>
            <a:pPr lvl="3"/>
            <a:r>
              <a:rPr lang="en-US" sz="3400" dirty="0">
                <a:solidFill>
                  <a:schemeClr val="bg1"/>
                </a:solidFill>
              </a:rPr>
              <a:t>I’m Sorry – Burnt Offering, Sin Offering &amp; Guilt Offering</a:t>
            </a:r>
          </a:p>
          <a:p>
            <a:r>
              <a:rPr lang="en-US" sz="4600" b="1" dirty="0">
                <a:solidFill>
                  <a:schemeClr val="accent5">
                    <a:lumMod val="75000"/>
                  </a:schemeClr>
                </a:solidFill>
              </a:rPr>
              <a:t>8-10 – Priests – How they should serve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4600" b="1" dirty="0">
                <a:solidFill>
                  <a:srgbClr val="00B050"/>
                </a:solidFill>
              </a:rPr>
              <a:t>11-15 – Purity – Ritually Clean/Unclean or Pure/Impure</a:t>
            </a:r>
            <a:endParaRPr lang="en-US" sz="4400" b="1" dirty="0">
              <a:solidFill>
                <a:srgbClr val="00B050"/>
              </a:solidFill>
            </a:endParaRPr>
          </a:p>
          <a:p>
            <a:pPr lvl="3"/>
            <a:r>
              <a:rPr lang="en-US" sz="3800" dirty="0">
                <a:solidFill>
                  <a:schemeClr val="bg1"/>
                </a:solidFill>
              </a:rPr>
              <a:t>Animals, birds, fish</a:t>
            </a:r>
          </a:p>
          <a:p>
            <a:pPr lvl="3"/>
            <a:r>
              <a:rPr lang="en-US" sz="3800" dirty="0">
                <a:solidFill>
                  <a:schemeClr val="bg1"/>
                </a:solidFill>
              </a:rPr>
              <a:t>Human conditions (disease, birth, death)</a:t>
            </a:r>
            <a:endParaRPr lang="en-US" sz="3000" dirty="0">
              <a:solidFill>
                <a:schemeClr val="bg1"/>
              </a:solidFill>
            </a:endParaRPr>
          </a:p>
          <a:p>
            <a:r>
              <a:rPr lang="en-US" sz="4600" b="1" dirty="0">
                <a:solidFill>
                  <a:srgbClr val="FFFF00"/>
                </a:solidFill>
              </a:rPr>
              <a:t>16-17 – Day of Atonement – Annually for the Nation</a:t>
            </a:r>
          </a:p>
          <a:p>
            <a:r>
              <a:rPr lang="en-US" sz="4600" b="1" dirty="0">
                <a:solidFill>
                  <a:srgbClr val="00B050"/>
                </a:solidFill>
              </a:rPr>
              <a:t>18-20 – Purity – Morally Clean/Unclean or Pure/Impure</a:t>
            </a:r>
            <a:endParaRPr lang="en-US" sz="4400" b="1" dirty="0">
              <a:solidFill>
                <a:srgbClr val="00B050"/>
              </a:solidFill>
            </a:endParaRPr>
          </a:p>
          <a:p>
            <a:pPr lvl="3"/>
            <a:r>
              <a:rPr lang="en-US" sz="3800" dirty="0">
                <a:solidFill>
                  <a:schemeClr val="bg1"/>
                </a:solidFill>
              </a:rPr>
              <a:t>Justice, Healthy Relationships, Sexual Integrity</a:t>
            </a:r>
            <a:endParaRPr lang="en-US" sz="3400" dirty="0">
              <a:solidFill>
                <a:schemeClr val="bg1"/>
              </a:solidFill>
            </a:endParaRPr>
          </a:p>
          <a:p>
            <a:r>
              <a:rPr lang="en-US" sz="4600" b="1" dirty="0">
                <a:solidFill>
                  <a:schemeClr val="accent5">
                    <a:lumMod val="75000"/>
                  </a:schemeClr>
                </a:solidFill>
              </a:rPr>
              <a:t>21-22 – Priests – How they should live</a:t>
            </a:r>
            <a:endParaRPr lang="en-US" sz="3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4600" b="1" dirty="0">
                <a:solidFill>
                  <a:srgbClr val="FF0000"/>
                </a:solidFill>
              </a:rPr>
              <a:t>23-27 – Rituals – Feasts &amp; Sacred Days</a:t>
            </a:r>
            <a:endParaRPr lang="en-US" sz="2600" dirty="0">
              <a:solidFill>
                <a:srgbClr val="FF0000"/>
              </a:solidFill>
            </a:endParaRPr>
          </a:p>
          <a:p>
            <a:pPr lvl="3"/>
            <a:r>
              <a:rPr lang="en-US" sz="3800" dirty="0">
                <a:solidFill>
                  <a:schemeClr val="bg1"/>
                </a:solidFill>
              </a:rPr>
              <a:t>All part of telling the story of how God set Israel apart</a:t>
            </a:r>
            <a:endParaRPr lang="en-US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69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04FD7-F0BF-4126-883C-7986EAFF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D8984-84BA-448B-B466-EB6B88C1D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841" y="365125"/>
            <a:ext cx="11556125" cy="612775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Leviticus 23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Sabbath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Passover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Feast of Unleavened Bread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Feast of First Fruits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Feast of Weeks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Feast of Trumpets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Day of Atonement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Feast of Tabernacles</a:t>
            </a:r>
          </a:p>
          <a:p>
            <a:r>
              <a:rPr lang="en-US" dirty="0">
                <a:solidFill>
                  <a:schemeClr val="bg1"/>
                </a:solidFill>
              </a:rPr>
              <a:t>Leviticus 24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Bread for the Tabernacle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Punishment for Blasphemy</a:t>
            </a:r>
          </a:p>
          <a:p>
            <a:r>
              <a:rPr lang="en-US" dirty="0">
                <a:solidFill>
                  <a:schemeClr val="bg1"/>
                </a:solidFill>
              </a:rPr>
              <a:t>Leviticus 25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Sabbath Year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Year of Jubilee</a:t>
            </a:r>
          </a:p>
        </p:txBody>
      </p:sp>
    </p:spTree>
    <p:extLst>
      <p:ext uri="{BB962C8B-B14F-4D97-AF65-F5344CB8AC3E}">
        <p14:creationId xmlns:p14="http://schemas.microsoft.com/office/powerpoint/2010/main" val="4146743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174C5-ED11-440D-88E5-0E1759C04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742"/>
            <a:ext cx="10515600" cy="84318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Seven Annual Feasts &amp; Festivals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E62A8-3F1F-4568-A165-17F9B494E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2777"/>
            <a:ext cx="10515600" cy="5499463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>
                <a:solidFill>
                  <a:schemeClr val="bg1"/>
                </a:solidFill>
              </a:rPr>
              <a:t>Passover</a:t>
            </a:r>
          </a:p>
          <a:p>
            <a:pPr lvl="1"/>
            <a:r>
              <a:rPr lang="en-US" sz="9600" dirty="0">
                <a:solidFill>
                  <a:schemeClr val="bg1"/>
                </a:solidFill>
              </a:rPr>
              <a:t>A meal on the 14</a:t>
            </a:r>
            <a:r>
              <a:rPr lang="en-US" sz="9600" baseline="30000" dirty="0">
                <a:solidFill>
                  <a:schemeClr val="bg1"/>
                </a:solidFill>
              </a:rPr>
              <a:t>th</a:t>
            </a:r>
            <a:r>
              <a:rPr lang="en-US" sz="9600" dirty="0">
                <a:solidFill>
                  <a:schemeClr val="bg1"/>
                </a:solidFill>
              </a:rPr>
              <a:t> day of the 1</a:t>
            </a:r>
            <a:r>
              <a:rPr lang="en-US" sz="9600" baseline="30000" dirty="0">
                <a:solidFill>
                  <a:schemeClr val="bg1"/>
                </a:solidFill>
              </a:rPr>
              <a:t>st</a:t>
            </a:r>
            <a:r>
              <a:rPr lang="en-US" sz="9600" dirty="0">
                <a:solidFill>
                  <a:schemeClr val="bg1"/>
                </a:solidFill>
              </a:rPr>
              <a:t> month (April 9-10, 2020)</a:t>
            </a:r>
          </a:p>
          <a:p>
            <a:r>
              <a:rPr lang="en-US" sz="12800" dirty="0">
                <a:solidFill>
                  <a:schemeClr val="bg1"/>
                </a:solidFill>
              </a:rPr>
              <a:t>Unleavened Bread</a:t>
            </a:r>
          </a:p>
          <a:p>
            <a:pPr lvl="1"/>
            <a:r>
              <a:rPr lang="en-US" sz="9600" dirty="0">
                <a:solidFill>
                  <a:schemeClr val="bg1"/>
                </a:solidFill>
              </a:rPr>
              <a:t>Starts the 15</a:t>
            </a:r>
            <a:r>
              <a:rPr lang="en-US" sz="9600" baseline="30000" dirty="0">
                <a:solidFill>
                  <a:schemeClr val="bg1"/>
                </a:solidFill>
              </a:rPr>
              <a:t>th</a:t>
            </a:r>
            <a:r>
              <a:rPr lang="en-US" sz="9600" dirty="0">
                <a:solidFill>
                  <a:schemeClr val="bg1"/>
                </a:solidFill>
              </a:rPr>
              <a:t> day of 1</a:t>
            </a:r>
            <a:r>
              <a:rPr lang="en-US" sz="9600" baseline="30000" dirty="0">
                <a:solidFill>
                  <a:schemeClr val="bg1"/>
                </a:solidFill>
              </a:rPr>
              <a:t>st</a:t>
            </a:r>
            <a:r>
              <a:rPr lang="en-US" sz="9600" dirty="0">
                <a:solidFill>
                  <a:schemeClr val="bg1"/>
                </a:solidFill>
              </a:rPr>
              <a:t> month (April 10-18, 2020) on a Sabbath</a:t>
            </a:r>
          </a:p>
          <a:p>
            <a:pPr lvl="1"/>
            <a:r>
              <a:rPr lang="en-US" sz="9600" dirty="0">
                <a:solidFill>
                  <a:schemeClr val="bg1"/>
                </a:solidFill>
              </a:rPr>
              <a:t>Ends one week later on a Sabbath</a:t>
            </a:r>
          </a:p>
          <a:p>
            <a:r>
              <a:rPr lang="en-US" sz="12800" dirty="0">
                <a:solidFill>
                  <a:schemeClr val="bg1"/>
                </a:solidFill>
              </a:rPr>
              <a:t>First Fruits</a:t>
            </a:r>
          </a:p>
          <a:p>
            <a:pPr lvl="1"/>
            <a:r>
              <a:rPr lang="en-US" sz="9600" dirty="0">
                <a:solidFill>
                  <a:schemeClr val="bg1"/>
                </a:solidFill>
              </a:rPr>
              <a:t>First day of the week after Passover – 16</a:t>
            </a:r>
            <a:r>
              <a:rPr lang="en-US" sz="9600" baseline="30000" dirty="0">
                <a:solidFill>
                  <a:schemeClr val="bg1"/>
                </a:solidFill>
              </a:rPr>
              <a:t>th</a:t>
            </a:r>
            <a:r>
              <a:rPr lang="en-US" sz="9600" dirty="0">
                <a:solidFill>
                  <a:schemeClr val="bg1"/>
                </a:solidFill>
              </a:rPr>
              <a:t> day of 1</a:t>
            </a:r>
            <a:r>
              <a:rPr lang="en-US" sz="9600" baseline="30000" dirty="0">
                <a:solidFill>
                  <a:schemeClr val="bg1"/>
                </a:solidFill>
              </a:rPr>
              <a:t>st</a:t>
            </a:r>
            <a:r>
              <a:rPr lang="en-US" sz="9600" dirty="0">
                <a:solidFill>
                  <a:schemeClr val="bg1"/>
                </a:solidFill>
              </a:rPr>
              <a:t> month (April 11-12, 2020)</a:t>
            </a:r>
          </a:p>
          <a:p>
            <a:r>
              <a:rPr lang="en-US" sz="12800" dirty="0">
                <a:solidFill>
                  <a:schemeClr val="bg1"/>
                </a:solidFill>
              </a:rPr>
              <a:t>Pentecost/Weeks</a:t>
            </a:r>
          </a:p>
          <a:p>
            <a:pPr lvl="1"/>
            <a:r>
              <a:rPr lang="en-US" sz="9600" dirty="0">
                <a:solidFill>
                  <a:schemeClr val="bg1"/>
                </a:solidFill>
              </a:rPr>
              <a:t>6</a:t>
            </a:r>
            <a:r>
              <a:rPr lang="en-US" sz="9600" baseline="30000" dirty="0">
                <a:solidFill>
                  <a:schemeClr val="bg1"/>
                </a:solidFill>
              </a:rPr>
              <a:t>th</a:t>
            </a:r>
            <a:r>
              <a:rPr lang="en-US" sz="9600" dirty="0">
                <a:solidFill>
                  <a:schemeClr val="bg1"/>
                </a:solidFill>
              </a:rPr>
              <a:t> day of the 3</a:t>
            </a:r>
            <a:r>
              <a:rPr lang="en-US" sz="9600" baseline="30000" dirty="0">
                <a:solidFill>
                  <a:schemeClr val="bg1"/>
                </a:solidFill>
              </a:rPr>
              <a:t>rd</a:t>
            </a:r>
            <a:r>
              <a:rPr lang="en-US" sz="9600" dirty="0">
                <a:solidFill>
                  <a:schemeClr val="bg1"/>
                </a:solidFill>
              </a:rPr>
              <a:t> month (May 29-30, 2020) – 50 days after Passover</a:t>
            </a:r>
          </a:p>
          <a:p>
            <a:r>
              <a:rPr lang="en-US" sz="12800" dirty="0">
                <a:solidFill>
                  <a:schemeClr val="bg1"/>
                </a:solidFill>
              </a:rPr>
              <a:t>Trumpets (Rosh </a:t>
            </a:r>
            <a:r>
              <a:rPr lang="en-US" sz="12800" dirty="0" err="1">
                <a:solidFill>
                  <a:schemeClr val="bg1"/>
                </a:solidFill>
              </a:rPr>
              <a:t>Hoshanah</a:t>
            </a:r>
            <a:r>
              <a:rPr lang="en-US" sz="12800" dirty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sz="9600" dirty="0">
                <a:solidFill>
                  <a:schemeClr val="bg1"/>
                </a:solidFill>
              </a:rPr>
              <a:t>Jewish New Year – 1</a:t>
            </a:r>
            <a:r>
              <a:rPr lang="en-US" sz="9600" baseline="30000" dirty="0">
                <a:solidFill>
                  <a:schemeClr val="bg1"/>
                </a:solidFill>
              </a:rPr>
              <a:t>st</a:t>
            </a:r>
            <a:r>
              <a:rPr lang="en-US" sz="9600" dirty="0">
                <a:solidFill>
                  <a:schemeClr val="bg1"/>
                </a:solidFill>
              </a:rPr>
              <a:t> day of 7</a:t>
            </a:r>
            <a:r>
              <a:rPr lang="en-US" sz="9600" baseline="30000" dirty="0">
                <a:solidFill>
                  <a:schemeClr val="bg1"/>
                </a:solidFill>
              </a:rPr>
              <a:t>th</a:t>
            </a:r>
            <a:r>
              <a:rPr lang="en-US" sz="9600" dirty="0">
                <a:solidFill>
                  <a:schemeClr val="bg1"/>
                </a:solidFill>
              </a:rPr>
              <a:t> month (September 19-20, 2020)</a:t>
            </a:r>
          </a:p>
          <a:p>
            <a:r>
              <a:rPr lang="en-US" sz="12800" dirty="0">
                <a:solidFill>
                  <a:schemeClr val="bg1"/>
                </a:solidFill>
              </a:rPr>
              <a:t>Day of Atonement (Yom Kippur)</a:t>
            </a:r>
          </a:p>
          <a:p>
            <a:pPr lvl="1"/>
            <a:r>
              <a:rPr lang="en-US" sz="9600" dirty="0">
                <a:solidFill>
                  <a:schemeClr val="bg1"/>
                </a:solidFill>
              </a:rPr>
              <a:t>10</a:t>
            </a:r>
            <a:r>
              <a:rPr lang="en-US" sz="9600" baseline="30000" dirty="0">
                <a:solidFill>
                  <a:schemeClr val="bg1"/>
                </a:solidFill>
              </a:rPr>
              <a:t>th</a:t>
            </a:r>
            <a:r>
              <a:rPr lang="en-US" sz="9600" dirty="0">
                <a:solidFill>
                  <a:schemeClr val="bg1"/>
                </a:solidFill>
              </a:rPr>
              <a:t> day of 7</a:t>
            </a:r>
            <a:r>
              <a:rPr lang="en-US" sz="9600" baseline="30000" dirty="0">
                <a:solidFill>
                  <a:schemeClr val="bg1"/>
                </a:solidFill>
              </a:rPr>
              <a:t>th</a:t>
            </a:r>
            <a:r>
              <a:rPr lang="en-US" sz="9600" dirty="0">
                <a:solidFill>
                  <a:schemeClr val="bg1"/>
                </a:solidFill>
              </a:rPr>
              <a:t> month (September 27-28, 2020)</a:t>
            </a:r>
          </a:p>
          <a:p>
            <a:r>
              <a:rPr lang="en-US" sz="12800" dirty="0">
                <a:solidFill>
                  <a:schemeClr val="bg1"/>
                </a:solidFill>
              </a:rPr>
              <a:t>Tabernacles/Booths/Tents</a:t>
            </a:r>
          </a:p>
          <a:p>
            <a:pPr lvl="1"/>
            <a:r>
              <a:rPr lang="en-US" sz="9600" dirty="0">
                <a:solidFill>
                  <a:schemeClr val="bg1"/>
                </a:solidFill>
              </a:rPr>
              <a:t>15</a:t>
            </a:r>
            <a:r>
              <a:rPr lang="en-US" sz="9600" baseline="30000" dirty="0">
                <a:solidFill>
                  <a:schemeClr val="bg1"/>
                </a:solidFill>
              </a:rPr>
              <a:t>th</a:t>
            </a:r>
            <a:r>
              <a:rPr lang="en-US" sz="9600" dirty="0">
                <a:solidFill>
                  <a:schemeClr val="bg1"/>
                </a:solidFill>
              </a:rPr>
              <a:t> day of 7</a:t>
            </a:r>
            <a:r>
              <a:rPr lang="en-US" sz="9600" baseline="30000" dirty="0">
                <a:solidFill>
                  <a:schemeClr val="bg1"/>
                </a:solidFill>
              </a:rPr>
              <a:t>th</a:t>
            </a:r>
            <a:r>
              <a:rPr lang="en-US" sz="9600" dirty="0">
                <a:solidFill>
                  <a:schemeClr val="bg1"/>
                </a:solidFill>
              </a:rPr>
              <a:t> month (October 2-10, 2020)</a:t>
            </a:r>
          </a:p>
        </p:txBody>
      </p:sp>
    </p:spTree>
    <p:extLst>
      <p:ext uri="{BB962C8B-B14F-4D97-AF65-F5344CB8AC3E}">
        <p14:creationId xmlns:p14="http://schemas.microsoft.com/office/powerpoint/2010/main" val="3762959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3D1AAAC-4E5D-4428-9C47-81A0C9F278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388" y="-945459"/>
            <a:ext cx="11665223" cy="874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27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04FD7-F0BF-4126-883C-7986EAFF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Passover, Unleavened Bread &amp; First Fruits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D8984-84BA-448B-B466-EB6B88C1D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Passover - Night before Sabbath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Last night Israelites were in Egyptian slavery – a night of deliverance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Mentioned 77 times in scripture (more than any other by over 7 times)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Unleavened Bread - Sabbath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Remove all leaven from the house for 8 days (“Spring Cleaning”)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First Fruits – 1</a:t>
            </a:r>
            <a:r>
              <a:rPr lang="en-US" sz="3200" baseline="30000" dirty="0">
                <a:solidFill>
                  <a:schemeClr val="bg1"/>
                </a:solidFill>
              </a:rPr>
              <a:t>st</a:t>
            </a:r>
            <a:r>
              <a:rPr lang="en-US" sz="3200" dirty="0">
                <a:solidFill>
                  <a:schemeClr val="bg1"/>
                </a:solidFill>
              </a:rPr>
              <a:t> Day of the week following Passover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First (Spring) harvest (Spring barley)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74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BE1E2-5CF9-4A6F-8B63-857D84588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Messianic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E3862-7AD5-410A-B1DB-928B53B3B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Passover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Jesus died for the sins of the world as the sinless, unblemished, perfect Lamb of God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Feast of Unleavened Bread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Shows the true character of the sinless (unleavened) son of God who gave His body on the cross as a sacrifice for the sins of the world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Feast of First Fruits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Jesus fulfilled this feast by being resurrected on the 1</a:t>
            </a:r>
            <a:r>
              <a:rPr lang="en-US" baseline="30000" dirty="0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 day of the week</a:t>
            </a:r>
          </a:p>
        </p:txBody>
      </p:sp>
    </p:spTree>
    <p:extLst>
      <p:ext uri="{BB962C8B-B14F-4D97-AF65-F5344CB8AC3E}">
        <p14:creationId xmlns:p14="http://schemas.microsoft.com/office/powerpoint/2010/main" val="280434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04FD7-F0BF-4126-883C-7986EAFF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Pentecost (Weeks)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D8984-84BA-448B-B466-EB6B88C1D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2112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Pentecost is English spelling of a Greek word that means 50</a:t>
            </a:r>
            <a:r>
              <a:rPr lang="en-US" sz="3200" baseline="30000" dirty="0">
                <a:solidFill>
                  <a:schemeClr val="bg1"/>
                </a:solidFill>
              </a:rPr>
              <a:t>th</a:t>
            </a:r>
            <a:endParaRPr lang="en-US" sz="3200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It fell 50 days after Passover</a:t>
            </a:r>
            <a:endParaRPr lang="en-US" sz="2800" dirty="0">
              <a:solidFill>
                <a:schemeClr val="bg1"/>
              </a:solidFill>
            </a:endParaRPr>
          </a:p>
          <a:p>
            <a:pPr lvl="2"/>
            <a:r>
              <a:rPr lang="en-US" sz="2400" dirty="0">
                <a:solidFill>
                  <a:schemeClr val="bg1"/>
                </a:solidFill>
              </a:rPr>
              <a:t>Like First Fruits, on the 1</a:t>
            </a:r>
            <a:r>
              <a:rPr lang="en-US" sz="2400" baseline="30000" dirty="0">
                <a:solidFill>
                  <a:schemeClr val="bg1"/>
                </a:solidFill>
              </a:rPr>
              <a:t>st</a:t>
            </a:r>
            <a:r>
              <a:rPr lang="en-US" sz="2400" dirty="0">
                <a:solidFill>
                  <a:schemeClr val="bg1"/>
                </a:solidFill>
              </a:rPr>
              <a:t> day of the week</a:t>
            </a:r>
          </a:p>
          <a:p>
            <a:pPr lvl="2"/>
            <a:endParaRPr lang="en-US" sz="24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New grain offering baked with leaven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Summer harvest (wheat)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Only feast where leaven is permitted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Two loaves on a single sheet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Next feast is not for about 100 days – why?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What were Israelites supposed to do during that time?</a:t>
            </a:r>
          </a:p>
        </p:txBody>
      </p:sp>
    </p:spTree>
    <p:extLst>
      <p:ext uri="{BB962C8B-B14F-4D97-AF65-F5344CB8AC3E}">
        <p14:creationId xmlns:p14="http://schemas.microsoft.com/office/powerpoint/2010/main" val="133237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04FD7-F0BF-4126-883C-7986EAFF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Messianic Implications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D8984-84BA-448B-B466-EB6B88C1D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Timing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Coming of the Holy Spirit on apostles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Birth of the church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Two wheat loaves with leaven on a single sheet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Jewish &amp; Gentile sinners saved in one body – Christ’s body – the church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Wheat is symbol of evangelism in New Testament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Jews ‘harvested’ first on Day of Pentecost in Acts 2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Gentiles ‘harvested’ first in Acts 10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03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13283</TotalTime>
  <Words>930</Words>
  <Application>Microsoft Office PowerPoint</Application>
  <PresentationFormat>Widescreen</PresentationFormat>
  <Paragraphs>131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Leviticus 23 - 25</vt:lpstr>
      <vt:lpstr>Leviticus – Be Holy for I am Holy</vt:lpstr>
      <vt:lpstr> </vt:lpstr>
      <vt:lpstr>Seven Annual Feasts &amp; Festivals</vt:lpstr>
      <vt:lpstr>PowerPoint Presentation</vt:lpstr>
      <vt:lpstr>Passover, Unleavened Bread &amp; First Fruits </vt:lpstr>
      <vt:lpstr>Messianic Applications</vt:lpstr>
      <vt:lpstr>Pentecost (Weeks) </vt:lpstr>
      <vt:lpstr>Messianic Implications </vt:lpstr>
      <vt:lpstr>Feast of Trumpets</vt:lpstr>
      <vt:lpstr>Day of Atonement</vt:lpstr>
      <vt:lpstr>Feast of Tabernacles </vt:lpstr>
      <vt:lpstr>Summary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Chip Porter</dc:creator>
  <cp:lastModifiedBy>Chip Porter</cp:lastModifiedBy>
  <cp:revision>38</cp:revision>
  <dcterms:created xsi:type="dcterms:W3CDTF">2020-09-14T16:37:01Z</dcterms:created>
  <dcterms:modified xsi:type="dcterms:W3CDTF">2020-09-23T23:15:01Z</dcterms:modified>
</cp:coreProperties>
</file>